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5"/>
  </p:notesMasterIdLst>
  <p:sldIdLst>
    <p:sldId id="294" r:id="rId3"/>
    <p:sldId id="295" r:id="rId4"/>
    <p:sldId id="296" r:id="rId5"/>
    <p:sldId id="257" r:id="rId6"/>
    <p:sldId id="258" r:id="rId7"/>
    <p:sldId id="259" r:id="rId8"/>
    <p:sldId id="298" r:id="rId9"/>
    <p:sldId id="261" r:id="rId10"/>
    <p:sldId id="262" r:id="rId11"/>
    <p:sldId id="263" r:id="rId12"/>
    <p:sldId id="264" r:id="rId13"/>
    <p:sldId id="299" r:id="rId14"/>
    <p:sldId id="265" r:id="rId15"/>
    <p:sldId id="266" r:id="rId16"/>
    <p:sldId id="300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97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x="10058400" cy="7772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141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697026-30A0-4A63-827C-D93FE330D39D}" type="datetimeFigureOut">
              <a:rPr lang="en-US" smtClean="0"/>
              <a:t>4/13/2015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43000"/>
            <a:ext cx="3994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DF382-7B85-4F98-8475-299922CF8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978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90688" y="1257300"/>
            <a:ext cx="4391025" cy="3394075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/>
          <a:lstStyle/>
          <a:p>
            <a:fld id="{35762365-98E7-4352-95EF-A16C2FF5F3C3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38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37777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2920" y="310080"/>
            <a:ext cx="9052164" cy="1297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7" name="PlaceHolder 2"/>
          <p:cNvSpPr>
            <a:spLocks noGrp="1"/>
          </p:cNvSpPr>
          <p:nvPr>
            <p:ph type="subTitle"/>
          </p:nvPr>
        </p:nvSpPr>
        <p:spPr>
          <a:xfrm>
            <a:off x="502920" y="1818456"/>
            <a:ext cx="9052164" cy="450758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303536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2920" y="310080"/>
            <a:ext cx="9052164" cy="1297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502920" y="1818456"/>
            <a:ext cx="9052164" cy="4507584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3613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2920" y="310080"/>
            <a:ext cx="9052164" cy="1297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502920" y="1818456"/>
            <a:ext cx="4417380" cy="4507584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5141664" y="1818456"/>
            <a:ext cx="4417380" cy="4507584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4028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2920" y="310080"/>
            <a:ext cx="9052164" cy="1297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151080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ubTitle"/>
          </p:nvPr>
        </p:nvSpPr>
        <p:spPr>
          <a:xfrm>
            <a:off x="502920" y="310080"/>
            <a:ext cx="9052164" cy="601555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5827750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2920" y="310080"/>
            <a:ext cx="9052164" cy="1297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502920" y="1818456"/>
            <a:ext cx="4417380" cy="2149752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502920" y="4173024"/>
            <a:ext cx="4417380" cy="2149752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5141664" y="1818456"/>
            <a:ext cx="4417380" cy="4507584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82798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02920" y="310080"/>
            <a:ext cx="9052164" cy="1297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502920" y="1818456"/>
            <a:ext cx="4417380" cy="4507584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5141664" y="1818456"/>
            <a:ext cx="4417380" cy="2149752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5141664" y="4173024"/>
            <a:ext cx="4417380" cy="2149752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2712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502920" y="310080"/>
            <a:ext cx="9052164" cy="1297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502920" y="1818456"/>
            <a:ext cx="4417380" cy="2149752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5141664" y="1818456"/>
            <a:ext cx="4417380" cy="2149752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502920" y="4173024"/>
            <a:ext cx="9052164" cy="2149752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12995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502920" y="310080"/>
            <a:ext cx="9052164" cy="1297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502920" y="1818456"/>
            <a:ext cx="9052164" cy="2149752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502920" y="4173024"/>
            <a:ext cx="9052164" cy="2149752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67733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02920" y="310080"/>
            <a:ext cx="9052164" cy="1297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502920" y="1818456"/>
            <a:ext cx="4417380" cy="2149752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5141664" y="1818456"/>
            <a:ext cx="4417380" cy="2149752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5141664" y="4173024"/>
            <a:ext cx="4417380" cy="2149752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502920" y="4173024"/>
            <a:ext cx="4417380" cy="2149752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98574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502920" y="310080"/>
            <a:ext cx="9052164" cy="1297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502920" y="1818456"/>
            <a:ext cx="9052164" cy="4507584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502920" y="1818456"/>
            <a:ext cx="9052164" cy="4507584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58" name="Picture 157"/>
          <p:cNvPicPr/>
          <p:nvPr/>
        </p:nvPicPr>
        <p:blipFill>
          <a:blip r:embed="rId2"/>
          <a:stretch/>
        </p:blipFill>
        <p:spPr>
          <a:xfrm>
            <a:off x="2286900" y="1818456"/>
            <a:ext cx="5483412" cy="4507584"/>
          </a:xfrm>
          <a:prstGeom prst="rect">
            <a:avLst/>
          </a:prstGeom>
          <a:ln>
            <a:noFill/>
          </a:ln>
        </p:spPr>
      </p:pic>
      <p:pic>
        <p:nvPicPr>
          <p:cNvPr id="159" name="Picture 158"/>
          <p:cNvPicPr/>
          <p:nvPr/>
        </p:nvPicPr>
        <p:blipFill>
          <a:blip r:embed="rId2"/>
          <a:stretch/>
        </p:blipFill>
        <p:spPr>
          <a:xfrm>
            <a:off x="2286900" y="1818456"/>
            <a:ext cx="5483412" cy="450758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4837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553212" y="351288"/>
            <a:ext cx="9957420" cy="147043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840">
                <a:latin typeface="Calibri"/>
              </a:rPr>
              <a:t>Click to edit the title text format</a:t>
            </a:r>
            <a:endParaRPr/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553212" y="2061216"/>
            <a:ext cx="9957420" cy="5108568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520"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640"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200"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200"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200"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200">
                <a:latin typeface="Calibri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200">
                <a:latin typeface="Calibri"/>
              </a:rPr>
              <a:t>Seventh Outline Level</a:t>
            </a:r>
            <a:endParaRPr/>
          </a:p>
        </p:txBody>
      </p:sp>
      <p:sp>
        <p:nvSpPr>
          <p:cNvPr id="123" name="PlaceHolder 3"/>
          <p:cNvSpPr>
            <a:spLocks noGrp="1"/>
          </p:cNvSpPr>
          <p:nvPr>
            <p:ph type="dt"/>
          </p:nvPr>
        </p:nvSpPr>
        <p:spPr>
          <a:xfrm>
            <a:off x="553212" y="8024544"/>
            <a:ext cx="2577564" cy="607104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540">
                <a:solidFill>
                  <a:prstClr val="black"/>
                </a:solidFill>
                <a:latin typeface="Times New Roman"/>
              </a:rPr>
              <a:t>&lt;date/time&gt;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ftr"/>
          </p:nvPr>
        </p:nvSpPr>
        <p:spPr>
          <a:xfrm>
            <a:off x="3783780" y="8024544"/>
            <a:ext cx="3506580" cy="607104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540">
                <a:solidFill>
                  <a:prstClr val="black"/>
                </a:solidFill>
                <a:latin typeface="Times New Roman"/>
              </a:rPr>
              <a:t>&lt;footer&gt;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sldNum"/>
          </p:nvPr>
        </p:nvSpPr>
        <p:spPr>
          <a:xfrm>
            <a:off x="7932672" y="8024544"/>
            <a:ext cx="2577564" cy="607104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B930472A-428E-4ADF-80B0-B55CFEAB17C3}" type="slidenum">
              <a:rPr lang="en-US" sz="1540">
                <a:solidFill>
                  <a:prstClr val="black"/>
                </a:solidFill>
                <a:latin typeface="Times New Roman"/>
              </a:rPr>
              <a:pPr algn="r"/>
              <a:t>‹#›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377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65547" y="704362"/>
            <a:ext cx="7365799" cy="778675"/>
          </a:xfrm>
          <a:prstGeom prst="rect">
            <a:avLst/>
          </a:prstGeom>
          <a:noFill/>
        </p:spPr>
        <p:txBody>
          <a:bodyPr wrap="none" lIns="100584" tIns="50292" rIns="100584" bIns="50292">
            <a:spAutoFit/>
          </a:bodyPr>
          <a:lstStyle/>
          <a:p>
            <a:pPr algn="ctr"/>
            <a:r>
              <a:rPr lang="en-US" sz="44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Corbel" panose="020B0503020204020204" pitchFamily="34" charset="0"/>
              </a:rPr>
              <a:t>Android Mobile Development</a:t>
            </a:r>
            <a:endParaRPr lang="en-US" sz="4400" b="1" dirty="0">
              <a:ln w="0"/>
              <a:solidFill>
                <a:schemeClr val="accent6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51829" y="6877622"/>
            <a:ext cx="4566763" cy="406265"/>
          </a:xfrm>
          <a:prstGeom prst="rect">
            <a:avLst/>
          </a:prstGeom>
          <a:noFill/>
        </p:spPr>
        <p:txBody>
          <a:bodyPr wrap="none" lIns="100584" tIns="50292" rIns="100584" bIns="50292">
            <a:spAutoFit/>
          </a:bodyPr>
          <a:lstStyle/>
          <a:p>
            <a:pPr algn="ctr"/>
            <a:r>
              <a:rPr lang="en-US" sz="198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Corbel" panose="020B0503020204020204" pitchFamily="34" charset="0"/>
              </a:rPr>
              <a:t>Instructor: NGUYEN ANH MINH (M. Sc.)</a:t>
            </a:r>
            <a:endParaRPr lang="en-US" sz="1980" b="1" dirty="0">
              <a:ln w="0"/>
              <a:solidFill>
                <a:schemeClr val="accent6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4" name="Picture 2" descr="http://i1-news.softpedia-static.com/images/news2/Expect-Sub-100-78-Android-Tablets-with-HD-Displays-and-High-Graphics-Performance-in-2015-462425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54271"/>
            <a:ext cx="8534400" cy="519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29342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20900" y="4076700"/>
            <a:ext cx="4140200" cy="2933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74700" y="1739900"/>
            <a:ext cx="15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1003300" y="876300"/>
            <a:ext cx="6832600" cy="116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114300" algn="l"/>
              </a:tabLst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Android Hardware: TV programming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Smart, interactive TV platform (Android 5.0) featuring: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1117600" y="2197100"/>
            <a:ext cx="127000" cy="128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1460500" y="2171700"/>
            <a:ext cx="7327900" cy="165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Viewing recommendations based on watching habits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Media apps downloadable from Google Play. E.g. Netflix streaming app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Games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Voice Search to answer questions. E.g. which movies were nominated 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for academy awards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92300" y="4025900"/>
            <a:ext cx="5740400" cy="3225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003300" y="952500"/>
            <a:ext cx="6972300" cy="88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Android Hardware: in‐Car Entertainment </a:t>
            </a:r>
          </a:p>
          <a:p>
            <a:pPr>
              <a:lnSpc>
                <a:spcPts val="3800"/>
              </a:lnSpc>
              <a:tabLst/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and Navigation System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1003300" y="2362200"/>
            <a:ext cx="152400" cy="154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1346200" y="2324100"/>
            <a:ext cx="7442200" cy="161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Example: Honda Connect system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Integrated audio, phone, navigation, information system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Runs Android 4.0.4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Android Auto announced by automotive alliance in Jan 2014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/>
          <p:nvPr/>
        </p:nvSpPr>
        <p:spPr>
          <a:xfrm>
            <a:off x="2819400" y="3124201"/>
            <a:ext cx="4876800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5400" b="1" spc="-30" dirty="0" smtClean="0">
                <a:solidFill>
                  <a:srgbClr val="FF0000"/>
                </a:solidFill>
                <a:latin typeface="Calibri"/>
                <a:cs typeface="Calibri"/>
              </a:rPr>
              <a:t>Android versions</a:t>
            </a:r>
            <a:endParaRPr sz="5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5874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6900" y="3378200"/>
            <a:ext cx="3784600" cy="3035300"/>
          </a:xfrm>
          <a:prstGeom prst="rect">
            <a:avLst/>
          </a:prstGeom>
          <a:noFill/>
        </p:spPr>
      </p:pic>
      <p:pic>
        <p:nvPicPr>
          <p:cNvPr id="102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46600" y="3517900"/>
            <a:ext cx="4991100" cy="2857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003300" y="1371600"/>
            <a:ext cx="32639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600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Android Versions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1003300" y="2336800"/>
            <a:ext cx="152400" cy="67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1346200" y="2298700"/>
            <a:ext cx="73279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Most recent Android version is Android L (5.0) or “Lollipop”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Distribution as at Dec 1, 2014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8100" y="3263900"/>
            <a:ext cx="5537200" cy="3911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003300" y="1181100"/>
            <a:ext cx="56261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600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Android Software Framework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927100" y="2006600"/>
            <a:ext cx="152400" cy="1104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1270000" y="1968500"/>
            <a:ext cx="7759700" cy="118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Android OS has Linux kernel, drivers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Android Applications: Programmed in Java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Android Libraries: OpenGL ES (graphics), SQLite (database), etc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/>
          <p:nvPr/>
        </p:nvSpPr>
        <p:spPr>
          <a:xfrm>
            <a:off x="2819400" y="3124200"/>
            <a:ext cx="4589145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400" b="1" spc="-30" dirty="0" smtClean="0">
                <a:solidFill>
                  <a:srgbClr val="FF0000"/>
                </a:solidFill>
                <a:latin typeface="Calibri"/>
                <a:cs typeface="Calibri"/>
              </a:rPr>
              <a:t>Android</a:t>
            </a:r>
            <a:r>
              <a:rPr lang="en-US" sz="5400" b="1" spc="-1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5400" b="1" spc="-120" dirty="0" smtClean="0">
                <a:solidFill>
                  <a:srgbClr val="FF0000"/>
                </a:solidFill>
                <a:latin typeface="Times New Roman"/>
                <a:cs typeface="Times New Roman"/>
              </a:rPr>
              <a:t>Studio</a:t>
            </a:r>
            <a:endParaRPr sz="5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707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736600"/>
            <a:ext cx="2997200" cy="6337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660900" y="952500"/>
            <a:ext cx="3632200" cy="88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3197" b="1" dirty="0" smtClean="0">
                <a:solidFill>
                  <a:srgbClr val="FF0000"/>
                </a:solidFill>
                <a:latin typeface="Calibri" pitchFamily="18" charset="0"/>
                <a:cs typeface="Calibri" pitchFamily="18" charset="0"/>
              </a:rPr>
              <a:t>Old</a:t>
            </a:r>
            <a:r>
              <a:rPr lang="en-US" altLang="zh-CN" sz="319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Developer </a:t>
            </a:r>
          </a:p>
          <a:p>
            <a:pPr>
              <a:lnSpc>
                <a:spcPts val="3800"/>
              </a:lnSpc>
              <a:tabLst/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Android Environment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4660900" y="2451100"/>
            <a:ext cx="152400" cy="396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5003800" y="2425700"/>
            <a:ext cx="4292600" cy="439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Eclipse IDE: 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type code in, compile, 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not Android‐specific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/>
            </a:pPr>
            <a:r>
              <a:rPr lang="en-US" altLang="zh-CN" sz="24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Android Dev Tools (ADT): 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Eclipse 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plugin, adds Android functionality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/>
            </a:pPr>
            <a:r>
              <a:rPr lang="en-US" altLang="zh-CN" sz="24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Android Software Dev Kit (SDK): 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Tools to build, test and run apps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/>
            </a:pPr>
            <a:r>
              <a:rPr lang="en-US" altLang="zh-CN" sz="24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Packages: 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Enables developing for 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various Android versions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4038600" y="6019800"/>
            <a:ext cx="457200" cy="228600"/>
          </a:xfrm>
          <a:custGeom>
            <a:avLst/>
            <a:gdLst>
              <a:gd name="connsiteX0" fmla="*/ 0 w 457200"/>
              <a:gd name="connsiteY0" fmla="*/ 57150 h 228600"/>
              <a:gd name="connsiteX1" fmla="*/ 342900 w 457200"/>
              <a:gd name="connsiteY1" fmla="*/ 57150 h 228600"/>
              <a:gd name="connsiteX2" fmla="*/ 342900 w 457200"/>
              <a:gd name="connsiteY2" fmla="*/ 0 h 228600"/>
              <a:gd name="connsiteX3" fmla="*/ 457200 w 457200"/>
              <a:gd name="connsiteY3" fmla="*/ 114300 h 228600"/>
              <a:gd name="connsiteX4" fmla="*/ 342900 w 457200"/>
              <a:gd name="connsiteY4" fmla="*/ 228600 h 228600"/>
              <a:gd name="connsiteX5" fmla="*/ 342900 w 457200"/>
              <a:gd name="connsiteY5" fmla="*/ 171450 h 228600"/>
              <a:gd name="connsiteX6" fmla="*/ 0 w 457200"/>
              <a:gd name="connsiteY6" fmla="*/ 171450 h 228600"/>
              <a:gd name="connsiteX7" fmla="*/ 0 w 457200"/>
              <a:gd name="connsiteY7" fmla="*/ 5715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457200" h="228600">
                <a:moveTo>
                  <a:pt x="0" y="57150"/>
                </a:moveTo>
                <a:lnTo>
                  <a:pt x="342900" y="57150"/>
                </a:lnTo>
                <a:lnTo>
                  <a:pt x="342900" y="0"/>
                </a:lnTo>
                <a:lnTo>
                  <a:pt x="457200" y="114300"/>
                </a:lnTo>
                <a:lnTo>
                  <a:pt x="342900" y="228600"/>
                </a:lnTo>
                <a:lnTo>
                  <a:pt x="342900" y="171450"/>
                </a:lnTo>
                <a:lnTo>
                  <a:pt x="0" y="171450"/>
                </a:lnTo>
                <a:lnTo>
                  <a:pt x="0" y="57150"/>
                </a:ln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4200" y="584200"/>
            <a:ext cx="3327400" cy="6680200"/>
          </a:xfrm>
          <a:prstGeom prst="rect">
            <a:avLst/>
          </a:prstGeom>
          <a:noFill/>
        </p:spPr>
      </p:pic>
      <p:pic>
        <p:nvPicPr>
          <p:cNvPr id="103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13200" y="5981700"/>
            <a:ext cx="508000" cy="304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660900" y="952500"/>
            <a:ext cx="3632200" cy="88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3197" b="1" dirty="0" smtClean="0">
                <a:solidFill>
                  <a:srgbClr val="FF0000"/>
                </a:solidFill>
                <a:latin typeface="Calibri" pitchFamily="18" charset="0"/>
                <a:cs typeface="Calibri" pitchFamily="18" charset="0"/>
              </a:rPr>
              <a:t>New</a:t>
            </a:r>
            <a:r>
              <a:rPr lang="en-US" altLang="zh-CN" sz="319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Developer </a:t>
            </a:r>
          </a:p>
          <a:p>
            <a:pPr>
              <a:lnSpc>
                <a:spcPts val="3800"/>
              </a:lnSpc>
              <a:tabLst/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Android Environment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4660900" y="2578100"/>
            <a:ext cx="127000" cy="2501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397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397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397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/>
            </a:pPr>
            <a:r>
              <a:rPr lang="en-US" altLang="zh-CN" sz="1397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032" name="TextBox 1"/>
          <p:cNvSpPr txBox="1"/>
          <p:nvPr/>
        </p:nvSpPr>
        <p:spPr>
          <a:xfrm>
            <a:off x="5003800" y="2552700"/>
            <a:ext cx="4254500" cy="287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Google developed it’s own IDE called 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997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Android Studio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Combines tools in old development 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environment into 1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Cleaner interface specifically for Android 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Development (e.g. drag and drop app 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design)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In December 2014, Google announced it 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will stop supporting Eclipse IDE</a:t>
            </a:r>
          </a:p>
        </p:txBody>
      </p:sp>
      <p:sp>
        <p:nvSpPr>
          <p:cNvPr id="1033" name="TextBox 1"/>
          <p:cNvSpPr txBox="1"/>
          <p:nvPr/>
        </p:nvSpPr>
        <p:spPr>
          <a:xfrm>
            <a:off x="4889500" y="6121400"/>
            <a:ext cx="1638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Android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Studio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3974591" y="5935979"/>
            <a:ext cx="1146048" cy="16764"/>
          </a:xfrm>
          <a:custGeom>
            <a:avLst/>
            <a:gdLst>
              <a:gd name="connsiteX0" fmla="*/ 0 w 1146048"/>
              <a:gd name="connsiteY0" fmla="*/ 8382 h 16764"/>
              <a:gd name="connsiteX1" fmla="*/ 1146048 w 1146048"/>
              <a:gd name="connsiteY1" fmla="*/ 8382 h 167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46048" h="16764">
                <a:moveTo>
                  <a:pt x="0" y="8382"/>
                </a:moveTo>
                <a:lnTo>
                  <a:pt x="1146048" y="8382"/>
                </a:lnTo>
              </a:path>
            </a:pathLst>
          </a:custGeom>
          <a:ln w="12700">
            <a:solidFill>
              <a:srgbClr val="7E9CE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5082540" y="6301740"/>
            <a:ext cx="1146047" cy="16764"/>
          </a:xfrm>
          <a:custGeom>
            <a:avLst/>
            <a:gdLst>
              <a:gd name="connsiteX0" fmla="*/ 0 w 1146047"/>
              <a:gd name="connsiteY0" fmla="*/ 8382 h 16764"/>
              <a:gd name="connsiteX1" fmla="*/ 1146047 w 1146047"/>
              <a:gd name="connsiteY1" fmla="*/ 8382 h 167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46047" h="16764">
                <a:moveTo>
                  <a:pt x="0" y="8382"/>
                </a:moveTo>
                <a:lnTo>
                  <a:pt x="1146047" y="8382"/>
                </a:lnTo>
              </a:path>
            </a:pathLst>
          </a:custGeom>
          <a:ln w="12700">
            <a:solidFill>
              <a:srgbClr val="7E9CE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03300" y="1231900"/>
            <a:ext cx="41656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Installing Android Studio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850900" y="2044700"/>
            <a:ext cx="15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1193800" y="2006600"/>
            <a:ext cx="48641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Step 1: 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Install Java (at least version 1.7)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1193800" y="2451100"/>
            <a:ext cx="127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1536700" y="2425700"/>
            <a:ext cx="55372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97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Note: </a:t>
            </a: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You may already have Java installed. Check first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850900" y="3289300"/>
            <a:ext cx="15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1193800" y="3251200"/>
            <a:ext cx="49784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Step 2: 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Set JAVA_HOME system variable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1193800" y="3695700"/>
            <a:ext cx="127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1536700" y="3670300"/>
            <a:ext cx="67056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This variable tells applications that need Java where it is installed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850900" y="4495800"/>
            <a:ext cx="152400" cy="1104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1193800" y="4457700"/>
            <a:ext cx="7747000" cy="118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Step 3: 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Install Android Studio (version 1.1 is the latest)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Bucky Roberts (thenewboston): nice youtube Android tutorials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1193800" y="5765800"/>
            <a:ext cx="1270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1536700" y="5727700"/>
            <a:ext cx="46736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97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Tutorial 1: </a:t>
            </a: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Install Java   </a:t>
            </a:r>
            <a:r>
              <a:rPr lang="en-US" altLang="zh-CN" sz="1997" dirty="0" smtClean="0">
                <a:solidFill>
                  <a:srgbClr val="7D9CE8"/>
                </a:solidFill>
                <a:latin typeface="Calibri" pitchFamily="18" charset="0"/>
                <a:cs typeface="Calibri" pitchFamily="18" charset="0"/>
              </a:rPr>
              <a:t>[ Watch it ]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7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Tutorial 2: </a:t>
            </a: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Install Android Studio   </a:t>
            </a:r>
            <a:r>
              <a:rPr lang="en-US" altLang="zh-CN" sz="1997" dirty="0" smtClean="0">
                <a:solidFill>
                  <a:srgbClr val="7D9CE8"/>
                </a:solidFill>
                <a:latin typeface="Calibri" pitchFamily="18" charset="0"/>
                <a:cs typeface="Calibri" pitchFamily="18" charset="0"/>
              </a:rPr>
              <a:t>[ Watch it 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7900" y="2857500"/>
            <a:ext cx="7518400" cy="4470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003300" y="1003300"/>
            <a:ext cx="45720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Where to Run Android App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927100" y="1892300"/>
            <a:ext cx="15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1270000" y="1854200"/>
            <a:ext cx="29972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Android app can run on: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1270000" y="2311400"/>
            <a:ext cx="1270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032" name="TextBox 1"/>
          <p:cNvSpPr txBox="1"/>
          <p:nvPr/>
        </p:nvSpPr>
        <p:spPr>
          <a:xfrm>
            <a:off x="1612900" y="2286000"/>
            <a:ext cx="38735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Real phone (or device)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Emulator (software version of phone)</a:t>
            </a:r>
          </a:p>
        </p:txBody>
      </p:sp>
      <p:sp>
        <p:nvSpPr>
          <p:cNvPr id="1033" name="TextBox 1"/>
          <p:cNvSpPr txBox="1"/>
          <p:nvPr/>
        </p:nvSpPr>
        <p:spPr>
          <a:xfrm>
            <a:off x="6946900" y="2387600"/>
            <a:ext cx="15240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602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Emulated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phone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02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Android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Studio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62000" y="1066800"/>
            <a:ext cx="8801040" cy="5066952"/>
          </a:xfrm>
          <a:prstGeom prst="rect">
            <a:avLst/>
          </a:prstGeom>
          <a:noFill/>
        </p:spPr>
        <p:txBody>
          <a:bodyPr wrap="none" lIns="91238" tIns="45619" rIns="91238" bIns="45619">
            <a:spAutoFit/>
          </a:bodyPr>
          <a:lstStyle/>
          <a:p>
            <a:pPr marL="684291" indent="-684291">
              <a:buSzPct val="45000"/>
              <a:buFont typeface="Wingdings" panose="05000000000000000000" pitchFamily="2" charset="2"/>
              <a:buChar char="q"/>
            </a:pPr>
            <a:endParaRPr lang="en-US" sz="5388" dirty="0">
              <a:ln w="0"/>
              <a:solidFill>
                <a:schemeClr val="accent6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684291" indent="-684291">
              <a:buSzPct val="45000"/>
              <a:buFont typeface="Wingdings" panose="05000000000000000000" pitchFamily="2" charset="2"/>
              <a:buChar char="q"/>
            </a:pPr>
            <a:r>
              <a:rPr lang="en-US" sz="5388" dirty="0" smtClean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What is Android?</a:t>
            </a:r>
            <a:endParaRPr sz="5388" dirty="0">
              <a:ln w="0"/>
              <a:solidFill>
                <a:schemeClr val="accent6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684291" indent="-684291">
              <a:buSzPct val="45000"/>
              <a:buFont typeface="Wingdings" panose="05000000000000000000" pitchFamily="2" charset="2"/>
              <a:buChar char="q"/>
            </a:pPr>
            <a:r>
              <a:rPr lang="en-US" sz="5388" dirty="0" smtClean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Type of Android devices</a:t>
            </a:r>
          </a:p>
          <a:p>
            <a:pPr marL="684291" indent="-684291">
              <a:buSzPct val="45000"/>
              <a:buFont typeface="Wingdings" panose="05000000000000000000" pitchFamily="2" charset="2"/>
              <a:buChar char="q"/>
            </a:pPr>
            <a:r>
              <a:rPr lang="en-US" sz="5388" dirty="0" smtClean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Android versions</a:t>
            </a:r>
          </a:p>
          <a:p>
            <a:pPr marL="684291" indent="-684291">
              <a:buSzPct val="45000"/>
              <a:buFont typeface="Wingdings" panose="05000000000000000000" pitchFamily="2" charset="2"/>
              <a:buChar char="q"/>
            </a:pPr>
            <a:r>
              <a:rPr lang="en-US" sz="5388" dirty="0" smtClean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Android Studio</a:t>
            </a:r>
            <a:endParaRPr sz="5388" dirty="0">
              <a:ln w="0"/>
              <a:solidFill>
                <a:schemeClr val="accent6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684291" indent="-684291">
              <a:buSzPct val="45000"/>
              <a:buFont typeface="Wingdings" panose="05000000000000000000" pitchFamily="2" charset="2"/>
              <a:buChar char="q"/>
            </a:pPr>
            <a:r>
              <a:rPr lang="en-US" sz="5388" dirty="0" smtClean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Setting up Android project</a:t>
            </a:r>
            <a:endParaRPr lang="en-US" sz="5388" dirty="0">
              <a:ln w="0"/>
              <a:solidFill>
                <a:schemeClr val="accent6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53727" y="381000"/>
            <a:ext cx="35702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rgbClr val="C0504D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dist="38100" dir="2700000" algn="tl" rotWithShape="0">
                    <a:srgbClr val="C0504D"/>
                  </a:outerShdw>
                </a:effectLst>
              </a:rPr>
              <a:t>Module </a:t>
            </a:r>
            <a:r>
              <a:rPr lang="en-US" sz="5400" b="1" dirty="0" smtClean="0">
                <a:ln w="6600">
                  <a:solidFill>
                    <a:srgbClr val="C0504D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dist="38100" dir="2700000" algn="tl" rotWithShape="0">
                    <a:srgbClr val="C0504D"/>
                  </a:outerShdw>
                </a:effectLst>
              </a:rPr>
              <a:t>01</a:t>
            </a:r>
            <a:endParaRPr lang="en-US" sz="5400" b="1" dirty="0">
              <a:ln w="6600">
                <a:solidFill>
                  <a:srgbClr val="C0504D"/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dist="38100" dir="2700000" algn="tl" rotWithShape="0">
                  <a:srgbClr val="C0504D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192814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73300" y="3187700"/>
            <a:ext cx="4762500" cy="3556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003300" y="1422400"/>
            <a:ext cx="61341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Running Android App on Real Phone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1003300" y="2311400"/>
            <a:ext cx="15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1346200" y="2298700"/>
            <a:ext cx="71755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Need USB cord to copy app over from development PC to 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phone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03300" y="1422400"/>
            <a:ext cx="40132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Emulator Pros and Cons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1003300" y="2311400"/>
            <a:ext cx="15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1346200" y="2286000"/>
            <a:ext cx="6223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Pros: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1346200" y="2743200"/>
            <a:ext cx="1270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1689100" y="2717800"/>
            <a:ext cx="7251700" cy="914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Conveniently test app on basic hardware by clicking in software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Easy to test app on various devices (phones, tablets, TVs, etc), various 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screen sizes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1003300" y="4152900"/>
            <a:ext cx="15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1346200" y="4127500"/>
            <a:ext cx="6731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Cons: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1346200" y="4584700"/>
            <a:ext cx="1270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1689100" y="4546600"/>
            <a:ext cx="72263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Some hardware missing, especially hardware for sensing environment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E.g. GPS, camera, video recording, etc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03300" y="1003300"/>
            <a:ext cx="35179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Emulator Limitations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850900" y="1828800"/>
            <a:ext cx="1651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818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1193800" y="1790700"/>
            <a:ext cx="71247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5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 support for placing or receiving actual phone calls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1193800" y="2209800"/>
            <a:ext cx="1524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60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1536700" y="2184400"/>
            <a:ext cx="6616700" cy="57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2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Simulate phone calls (placed and received) through the 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22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emulator console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850900" y="2971800"/>
            <a:ext cx="165100" cy="334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818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/>
            </a:pPr>
            <a:r>
              <a:rPr lang="en-US" altLang="zh-CN" sz="1818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/>
            </a:pPr>
            <a:r>
              <a:rPr lang="en-US" altLang="zh-CN" sz="1818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/>
            </a:pPr>
            <a:r>
              <a:rPr lang="en-US" altLang="zh-CN" sz="1818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/>
            </a:pPr>
            <a:r>
              <a:rPr lang="en-US" altLang="zh-CN" sz="1818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/>
            </a:pPr>
            <a:r>
              <a:rPr lang="en-US" altLang="zh-CN" sz="1818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/>
            </a:pPr>
            <a:r>
              <a:rPr lang="en-US" altLang="zh-CN" sz="1818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/>
            </a:pPr>
            <a:r>
              <a:rPr lang="en-US" altLang="zh-CN" sz="1818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1193800" y="2933700"/>
            <a:ext cx="7531100" cy="341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5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 support for USB connections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5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 support for camera/video capture (input)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5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 support for device‐attached headphones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5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 support for determining connected state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5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 support for determining battery charge level and AC 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25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charging state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5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 support for determining SD card insert/eject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5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 support for Bluetooth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5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 support for simulating the accelerometer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1193800" y="6337300"/>
            <a:ext cx="1524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60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1536700" y="6299200"/>
            <a:ext cx="42672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2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Use OpenIntents’s</a:t>
            </a:r>
            <a:r>
              <a:rPr lang="en-US" altLang="zh-CN" sz="229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Sensor Simulator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850900" y="6692900"/>
            <a:ext cx="1651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818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1193800" y="6654800"/>
            <a:ext cx="9525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5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Slow!!!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/>
          <p:nvPr/>
        </p:nvSpPr>
        <p:spPr>
          <a:xfrm>
            <a:off x="1371600" y="3200400"/>
            <a:ext cx="7620000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5400" b="1" spc="-30" dirty="0" smtClean="0">
                <a:solidFill>
                  <a:srgbClr val="FF0000"/>
                </a:solidFill>
                <a:latin typeface="Calibri"/>
                <a:cs typeface="Calibri"/>
              </a:rPr>
              <a:t>Setting up Android project</a:t>
            </a:r>
            <a:endParaRPr sz="5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462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03300" y="1231900"/>
            <a:ext cx="38608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Setting up your Project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927100" y="2057400"/>
            <a:ext cx="152400" cy="67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1270000" y="2044700"/>
            <a:ext cx="7315200" cy="118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After installing Android Studio, need to set up your project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Tutorial: Android App Development for Beginners ‐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Setting up your project by Bucky Roberts (thenewboston)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1270000" y="3340100"/>
            <a:ext cx="127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1612900" y="3302000"/>
            <a:ext cx="50419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97" u="sng" dirty="0" smtClean="0">
                <a:solidFill>
                  <a:srgbClr val="7D9CE8"/>
                </a:solidFill>
                <a:latin typeface="Calibri" pitchFamily="18" charset="0"/>
                <a:cs typeface="Calibri" pitchFamily="18" charset="0"/>
              </a:rPr>
              <a:t>https://www.youtube.com/watch?v=r4oIez0sfvY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927100" y="4089400"/>
            <a:ext cx="15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1270000" y="4064000"/>
            <a:ext cx="45212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Main steps to set up Android Project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1270000" y="4546600"/>
            <a:ext cx="127000" cy="128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1612900" y="4508500"/>
            <a:ext cx="7073900" cy="134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Start a new Android Project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Configure new Android Project (select app name, domain name, etc)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Set platform and minimum SDK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Add an Activity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8900" y="2197100"/>
            <a:ext cx="6654800" cy="4826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003300" y="1371600"/>
            <a:ext cx="52578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600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Start a new Android Project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209800"/>
            <a:ext cx="8394700" cy="4965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003300" y="1422400"/>
            <a:ext cx="72009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Add an Activity (Blank Activity is Simplest)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03300" y="1231900"/>
            <a:ext cx="36830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Running a Simple App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927100" y="2044700"/>
            <a:ext cx="15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1270000" y="2019300"/>
            <a:ext cx="69596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Tutorial 4: Android App Development for Beginners ‐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4 –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Running a Simple App [10:48 mins] by Bucky Roberts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1270000" y="2819400"/>
            <a:ext cx="127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1612900" y="2794000"/>
            <a:ext cx="56134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https://www.youtube.com/watch?v=qKRWC3Q8wRw 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927100" y="3594100"/>
            <a:ext cx="1651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818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1270000" y="3556000"/>
            <a:ext cx="14605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5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Main steps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1270000" y="4064000"/>
            <a:ext cx="127000" cy="128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1612900" y="4038600"/>
            <a:ext cx="3556000" cy="134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Run Android Studio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Fix any remaining issues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Run AVD, select virtual device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Run App on selected virtual device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5500" y="1854200"/>
            <a:ext cx="8394700" cy="4673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003300" y="1231900"/>
            <a:ext cx="35433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Open Android Studio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3100" y="1892300"/>
            <a:ext cx="8661400" cy="4902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003300" y="1181100"/>
            <a:ext cx="3492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600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Run AVD Manager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/>
          <p:nvPr/>
        </p:nvSpPr>
        <p:spPr>
          <a:xfrm>
            <a:off x="2819400" y="3124201"/>
            <a:ext cx="4953000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5400" b="1" spc="-30" dirty="0" smtClean="0">
                <a:solidFill>
                  <a:srgbClr val="FF0000"/>
                </a:solidFill>
                <a:latin typeface="Calibri"/>
                <a:cs typeface="Calibri"/>
              </a:rPr>
              <a:t>What is Android?</a:t>
            </a:r>
            <a:endParaRPr sz="5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595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9900" y="1752600"/>
            <a:ext cx="8902700" cy="5575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003300" y="850900"/>
            <a:ext cx="35941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How to Run the App?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3898900" y="1536700"/>
            <a:ext cx="2209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602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Click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here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run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app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1700" y="2120900"/>
            <a:ext cx="8077200" cy="4546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003300" y="1308100"/>
            <a:ext cx="58293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Run App on Virtual Device (Phone)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03300" y="1231900"/>
            <a:ext cx="54610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Tour of Android Studio Interface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927100" y="2044700"/>
            <a:ext cx="15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1270000" y="2006600"/>
            <a:ext cx="685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Tutorial 5: Tour of Android Studio Interface  [6:01 mins]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1270000" y="2451100"/>
            <a:ext cx="127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1612900" y="2425700"/>
            <a:ext cx="52705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97" u="sng" dirty="0" smtClean="0">
                <a:solidFill>
                  <a:srgbClr val="7D9CE8"/>
                </a:solidFill>
                <a:latin typeface="Calibri" pitchFamily="18" charset="0"/>
                <a:cs typeface="Calibri" pitchFamily="18" charset="0"/>
              </a:rPr>
              <a:t>https://www.youtube.com/watch?v=‐pdTqBq2TFQ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927100" y="3213100"/>
            <a:ext cx="15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1270000" y="3187700"/>
            <a:ext cx="62357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Quick overview of main sections of Android Studio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1270000" y="3683000"/>
            <a:ext cx="127000" cy="165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1612900" y="3644900"/>
            <a:ext cx="5448300" cy="171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Windows menu bar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Android tool bar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Project window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Editor Window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Palette for Drag‐and‐Drop Design of Android buttons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927100" y="5486400"/>
            <a:ext cx="15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1270000" y="5448300"/>
            <a:ext cx="62484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More detailed coverage of specific UI aspects later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0400" y="1155700"/>
            <a:ext cx="7962900" cy="5956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679700" y="939800"/>
            <a:ext cx="4038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Typical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Windows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Menu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Bar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(File,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edit,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etc)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2800" y="1397000"/>
            <a:ext cx="7810500" cy="5715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50900" y="939800"/>
            <a:ext cx="6426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Tool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Bar: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Shortcuts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Frequently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used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Android-specific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Functions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(E.g.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One-click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access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SDK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manager)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181100"/>
            <a:ext cx="7861300" cy="5930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50900" y="965200"/>
            <a:ext cx="44323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Path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Current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File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IDE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Window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(Clickable)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5500" y="1155700"/>
            <a:ext cx="7797800" cy="5956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50900" y="939800"/>
            <a:ext cx="6248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Editor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Window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(Allows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editting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current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file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we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are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working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on)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1100" y="1155700"/>
            <a:ext cx="7975600" cy="6096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46100" y="939800"/>
            <a:ext cx="78867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Clicking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Editor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Window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Tabs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switches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between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Java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code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Visual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Interface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5500" y="1155700"/>
            <a:ext cx="7797800" cy="5956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50900" y="939800"/>
            <a:ext cx="58801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Project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Window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(Allows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between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project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files,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packages,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etc)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5500" y="1155700"/>
            <a:ext cx="7797800" cy="5956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22300" y="939800"/>
            <a:ext cx="7772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Palette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Drag-and-Drop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Elements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Designing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Interface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(Layout,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widgets,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etc)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03300" y="1371600"/>
            <a:ext cx="32893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600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What is Android?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1003300" y="2349500"/>
            <a:ext cx="152400" cy="1104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1346200" y="2311400"/>
            <a:ext cx="6324600" cy="118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Android is world’s leading mobile operating system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/>
            </a:pPr>
            <a:r>
              <a:rPr lang="en-US" altLang="zh-CN" sz="24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Google: 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1346200" y="3644900"/>
            <a:ext cx="1397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42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/>
            </a:pPr>
            <a:r>
              <a:rPr lang="en-US" altLang="zh-CN" sz="1542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/>
            </a:pPr>
            <a:r>
              <a:rPr lang="en-US" altLang="zh-CN" sz="1542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1689100" y="3619500"/>
            <a:ext cx="5905500" cy="107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2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Owns Android, maintains it, extends it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Distributes Android OS, developer tools,  free to use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Runs Android app market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5500" y="1397000"/>
            <a:ext cx="7797800" cy="5715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22300" y="939800"/>
            <a:ext cx="60706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Parameters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Drag-and-Drop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Elements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Designing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Interface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(e.g.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colors,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dimensions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widgets,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etc)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03300" y="1422400"/>
            <a:ext cx="40005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Importing Existing Code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1003300" y="2374900"/>
            <a:ext cx="152400" cy="191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1346200" y="2336800"/>
            <a:ext cx="7632700" cy="1981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Can also import existing code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The text comes with lots of free code you can learn from, use 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in projects as starting point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Can import from gitHub repository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See tutorial #2 of busy coders book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6300" y="749300"/>
            <a:ext cx="4648200" cy="5969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651500" y="3479800"/>
            <a:ext cx="14478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Android 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5651500" y="3975100"/>
            <a:ext cx="33147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Versions/API Levels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4851653" y="4235958"/>
            <a:ext cx="342900" cy="457200"/>
          </a:xfrm>
          <a:custGeom>
            <a:avLst/>
            <a:gdLst>
              <a:gd name="connsiteX0" fmla="*/ 0 w 342900"/>
              <a:gd name="connsiteY0" fmla="*/ 285750 h 457200"/>
              <a:gd name="connsiteX1" fmla="*/ 86105 w 342900"/>
              <a:gd name="connsiteY1" fmla="*/ 285750 h 457200"/>
              <a:gd name="connsiteX2" fmla="*/ 86105 w 342900"/>
              <a:gd name="connsiteY2" fmla="*/ 0 h 457200"/>
              <a:gd name="connsiteX3" fmla="*/ 257555 w 342900"/>
              <a:gd name="connsiteY3" fmla="*/ 0 h 457200"/>
              <a:gd name="connsiteX4" fmla="*/ 257555 w 342900"/>
              <a:gd name="connsiteY4" fmla="*/ 285750 h 457200"/>
              <a:gd name="connsiteX5" fmla="*/ 342900 w 342900"/>
              <a:gd name="connsiteY5" fmla="*/ 285750 h 457200"/>
              <a:gd name="connsiteX6" fmla="*/ 171450 w 342900"/>
              <a:gd name="connsiteY6" fmla="*/ 457200 h 457200"/>
              <a:gd name="connsiteX7" fmla="*/ 0 w 342900"/>
              <a:gd name="connsiteY7" fmla="*/ 28575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42900" h="457200">
                <a:moveTo>
                  <a:pt x="0" y="285750"/>
                </a:moveTo>
                <a:lnTo>
                  <a:pt x="86105" y="285750"/>
                </a:lnTo>
                <a:lnTo>
                  <a:pt x="86105" y="0"/>
                </a:lnTo>
                <a:lnTo>
                  <a:pt x="257555" y="0"/>
                </a:lnTo>
                <a:lnTo>
                  <a:pt x="257555" y="285750"/>
                </a:lnTo>
                <a:lnTo>
                  <a:pt x="342900" y="285750"/>
                </a:lnTo>
                <a:lnTo>
                  <a:pt x="171450" y="457200"/>
                </a:lnTo>
                <a:lnTo>
                  <a:pt x="0" y="28575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5943600" y="3629405"/>
            <a:ext cx="457200" cy="342900"/>
          </a:xfrm>
          <a:custGeom>
            <a:avLst/>
            <a:gdLst>
              <a:gd name="connsiteX0" fmla="*/ 285750 w 457200"/>
              <a:gd name="connsiteY0" fmla="*/ 342900 h 342900"/>
              <a:gd name="connsiteX1" fmla="*/ 285750 w 457200"/>
              <a:gd name="connsiteY1" fmla="*/ 256794 h 342900"/>
              <a:gd name="connsiteX2" fmla="*/ 0 w 457200"/>
              <a:gd name="connsiteY2" fmla="*/ 256794 h 342900"/>
              <a:gd name="connsiteX3" fmla="*/ 0 w 457200"/>
              <a:gd name="connsiteY3" fmla="*/ 85344 h 342900"/>
              <a:gd name="connsiteX4" fmla="*/ 285750 w 457200"/>
              <a:gd name="connsiteY4" fmla="*/ 85344 h 342900"/>
              <a:gd name="connsiteX5" fmla="*/ 285750 w 457200"/>
              <a:gd name="connsiteY5" fmla="*/ 0 h 342900"/>
              <a:gd name="connsiteX6" fmla="*/ 457200 w 457200"/>
              <a:gd name="connsiteY6" fmla="*/ 171450 h 342900"/>
              <a:gd name="connsiteX7" fmla="*/ 285750 w 457200"/>
              <a:gd name="connsiteY7" fmla="*/ 342900 h 342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457200" h="342900">
                <a:moveTo>
                  <a:pt x="285750" y="342900"/>
                </a:moveTo>
                <a:lnTo>
                  <a:pt x="285750" y="256794"/>
                </a:lnTo>
                <a:lnTo>
                  <a:pt x="0" y="256794"/>
                </a:lnTo>
                <a:lnTo>
                  <a:pt x="0" y="85344"/>
                </a:lnTo>
                <a:lnTo>
                  <a:pt x="285750" y="85344"/>
                </a:lnTo>
                <a:lnTo>
                  <a:pt x="285750" y="0"/>
                </a:lnTo>
                <a:lnTo>
                  <a:pt x="457200" y="171450"/>
                </a:lnTo>
                <a:lnTo>
                  <a:pt x="285750" y="34290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3733800" y="3591305"/>
            <a:ext cx="457200" cy="342900"/>
          </a:xfrm>
          <a:custGeom>
            <a:avLst/>
            <a:gdLst>
              <a:gd name="connsiteX0" fmla="*/ 171450 w 457200"/>
              <a:gd name="connsiteY0" fmla="*/ 0 h 342900"/>
              <a:gd name="connsiteX1" fmla="*/ 171450 w 457200"/>
              <a:gd name="connsiteY1" fmla="*/ 85344 h 342900"/>
              <a:gd name="connsiteX2" fmla="*/ 457200 w 457200"/>
              <a:gd name="connsiteY2" fmla="*/ 85344 h 342900"/>
              <a:gd name="connsiteX3" fmla="*/ 457200 w 457200"/>
              <a:gd name="connsiteY3" fmla="*/ 256794 h 342900"/>
              <a:gd name="connsiteX4" fmla="*/ 171450 w 457200"/>
              <a:gd name="connsiteY4" fmla="*/ 256794 h 342900"/>
              <a:gd name="connsiteX5" fmla="*/ 171450 w 457200"/>
              <a:gd name="connsiteY5" fmla="*/ 342900 h 342900"/>
              <a:gd name="connsiteX6" fmla="*/ 0 w 457200"/>
              <a:gd name="connsiteY6" fmla="*/ 171450 h 342900"/>
              <a:gd name="connsiteX7" fmla="*/ 171450 w 457200"/>
              <a:gd name="connsiteY7" fmla="*/ 0 h 342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457200" h="342900">
                <a:moveTo>
                  <a:pt x="171450" y="0"/>
                </a:moveTo>
                <a:lnTo>
                  <a:pt x="171450" y="85344"/>
                </a:lnTo>
                <a:lnTo>
                  <a:pt x="457200" y="85344"/>
                </a:lnTo>
                <a:lnTo>
                  <a:pt x="457200" y="256794"/>
                </a:lnTo>
                <a:lnTo>
                  <a:pt x="171450" y="256794"/>
                </a:lnTo>
                <a:lnTo>
                  <a:pt x="171450" y="342900"/>
                </a:lnTo>
                <a:lnTo>
                  <a:pt x="0" y="171450"/>
                </a:lnTo>
                <a:lnTo>
                  <a:pt x="171450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Freeform 3"/>
          <p:cNvSpPr/>
          <p:nvPr/>
        </p:nvSpPr>
        <p:spPr>
          <a:xfrm>
            <a:off x="4543044" y="3043427"/>
            <a:ext cx="377951" cy="414527"/>
          </a:xfrm>
          <a:custGeom>
            <a:avLst/>
            <a:gdLst>
              <a:gd name="connsiteX0" fmla="*/ 271271 w 377951"/>
              <a:gd name="connsiteY0" fmla="*/ 31242 h 414527"/>
              <a:gd name="connsiteX1" fmla="*/ 203453 w 377951"/>
              <a:gd name="connsiteY1" fmla="*/ 83820 h 414527"/>
              <a:gd name="connsiteX2" fmla="*/ 377952 w 377951"/>
              <a:gd name="connsiteY2" fmla="*/ 309372 h 414527"/>
              <a:gd name="connsiteX3" fmla="*/ 242315 w 377951"/>
              <a:gd name="connsiteY3" fmla="*/ 414527 h 414527"/>
              <a:gd name="connsiteX4" fmla="*/ 67817 w 377951"/>
              <a:gd name="connsiteY4" fmla="*/ 188214 h 414527"/>
              <a:gd name="connsiteX5" fmla="*/ 0 w 377951"/>
              <a:gd name="connsiteY5" fmla="*/ 240792 h 414527"/>
              <a:gd name="connsiteX6" fmla="*/ 30479 w 377951"/>
              <a:gd name="connsiteY6" fmla="*/ 0 h 414527"/>
              <a:gd name="connsiteX7" fmla="*/ 271271 w 377951"/>
              <a:gd name="connsiteY7" fmla="*/ 31242 h 4145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77951" h="414527">
                <a:moveTo>
                  <a:pt x="271271" y="31242"/>
                </a:moveTo>
                <a:lnTo>
                  <a:pt x="203453" y="83820"/>
                </a:lnTo>
                <a:lnTo>
                  <a:pt x="377952" y="309372"/>
                </a:lnTo>
                <a:lnTo>
                  <a:pt x="242315" y="414527"/>
                </a:lnTo>
                <a:lnTo>
                  <a:pt x="67817" y="188214"/>
                </a:lnTo>
                <a:lnTo>
                  <a:pt x="0" y="240792"/>
                </a:lnTo>
                <a:lnTo>
                  <a:pt x="30479" y="0"/>
                </a:lnTo>
                <a:lnTo>
                  <a:pt x="271271" y="31242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3" name="Freeform 3"/>
          <p:cNvSpPr/>
          <p:nvPr/>
        </p:nvSpPr>
        <p:spPr>
          <a:xfrm>
            <a:off x="5661659" y="3053333"/>
            <a:ext cx="381762" cy="399288"/>
          </a:xfrm>
          <a:custGeom>
            <a:avLst/>
            <a:gdLst>
              <a:gd name="connsiteX0" fmla="*/ 381761 w 381762"/>
              <a:gd name="connsiteY0" fmla="*/ 241554 h 399288"/>
              <a:gd name="connsiteX1" fmla="*/ 317754 w 381762"/>
              <a:gd name="connsiteY1" fmla="*/ 185166 h 399288"/>
              <a:gd name="connsiteX2" fmla="*/ 128778 w 381762"/>
              <a:gd name="connsiteY2" fmla="*/ 399287 h 399288"/>
              <a:gd name="connsiteX3" fmla="*/ 0 w 381762"/>
              <a:gd name="connsiteY3" fmla="*/ 285750 h 399288"/>
              <a:gd name="connsiteX4" fmla="*/ 188976 w 381762"/>
              <a:gd name="connsiteY4" fmla="*/ 71627 h 399288"/>
              <a:gd name="connsiteX5" fmla="*/ 124968 w 381762"/>
              <a:gd name="connsiteY5" fmla="*/ 15239 h 399288"/>
              <a:gd name="connsiteX6" fmla="*/ 366522 w 381762"/>
              <a:gd name="connsiteY6" fmla="*/ 0 h 399288"/>
              <a:gd name="connsiteX7" fmla="*/ 381761 w 381762"/>
              <a:gd name="connsiteY7" fmla="*/ 241554 h 3992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81762" h="399288">
                <a:moveTo>
                  <a:pt x="381761" y="241554"/>
                </a:moveTo>
                <a:lnTo>
                  <a:pt x="317754" y="185166"/>
                </a:lnTo>
                <a:lnTo>
                  <a:pt x="128778" y="399287"/>
                </a:lnTo>
                <a:lnTo>
                  <a:pt x="0" y="285750"/>
                </a:lnTo>
                <a:lnTo>
                  <a:pt x="188976" y="71627"/>
                </a:lnTo>
                <a:lnTo>
                  <a:pt x="124968" y="15239"/>
                </a:lnTo>
                <a:lnTo>
                  <a:pt x="366522" y="0"/>
                </a:lnTo>
                <a:lnTo>
                  <a:pt x="381761" y="241554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6900" y="1320800"/>
            <a:ext cx="8255000" cy="5930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003300" y="774700"/>
            <a:ext cx="43180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Android is Multi‐Platform</a:t>
            </a:r>
          </a:p>
        </p:txBody>
      </p:sp>
      <p:sp>
        <p:nvSpPr>
          <p:cNvPr id="1034" name="TextBox 1"/>
          <p:cNvSpPr txBox="1"/>
          <p:nvPr/>
        </p:nvSpPr>
        <p:spPr>
          <a:xfrm>
            <a:off x="4356100" y="3632200"/>
            <a:ext cx="13970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397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Android</a:t>
            </a:r>
            <a:r>
              <a:rPr lang="en-US" altLang="zh-CN" sz="139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7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runs</a:t>
            </a:r>
            <a:r>
              <a:rPr lang="en-US" altLang="zh-CN" sz="139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7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397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all</a:t>
            </a:r>
            <a:r>
              <a:rPr lang="en-US" altLang="zh-CN" sz="139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7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these</a:t>
            </a:r>
            <a:r>
              <a:rPr lang="en-US" altLang="zh-CN" sz="139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7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devices</a:t>
            </a:r>
          </a:p>
        </p:txBody>
      </p:sp>
      <p:sp>
        <p:nvSpPr>
          <p:cNvPr id="1035" name="TextBox 1"/>
          <p:cNvSpPr txBox="1"/>
          <p:nvPr/>
        </p:nvSpPr>
        <p:spPr>
          <a:xfrm>
            <a:off x="1905000" y="5346700"/>
            <a:ext cx="508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397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Tablet</a:t>
            </a:r>
          </a:p>
        </p:txBody>
      </p:sp>
      <p:sp>
        <p:nvSpPr>
          <p:cNvPr id="1036" name="TextBox 1"/>
          <p:cNvSpPr txBox="1"/>
          <p:nvPr/>
        </p:nvSpPr>
        <p:spPr>
          <a:xfrm>
            <a:off x="1879600" y="1816100"/>
            <a:ext cx="6604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397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In-car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397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console</a:t>
            </a:r>
          </a:p>
        </p:txBody>
      </p:sp>
      <p:sp>
        <p:nvSpPr>
          <p:cNvPr id="1037" name="TextBox 1"/>
          <p:cNvSpPr txBox="1"/>
          <p:nvPr/>
        </p:nvSpPr>
        <p:spPr>
          <a:xfrm>
            <a:off x="6883400" y="1536700"/>
            <a:ext cx="10033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397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Smartwatch</a:t>
            </a:r>
          </a:p>
        </p:txBody>
      </p:sp>
      <p:sp>
        <p:nvSpPr>
          <p:cNvPr id="1038" name="TextBox 1"/>
          <p:cNvSpPr txBox="1"/>
          <p:nvPr/>
        </p:nvSpPr>
        <p:spPr>
          <a:xfrm>
            <a:off x="8013700" y="4838700"/>
            <a:ext cx="1028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397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Smartphone</a:t>
            </a:r>
          </a:p>
        </p:txBody>
      </p:sp>
      <p:sp>
        <p:nvSpPr>
          <p:cNvPr id="1039" name="TextBox 1"/>
          <p:cNvSpPr txBox="1"/>
          <p:nvPr/>
        </p:nvSpPr>
        <p:spPr>
          <a:xfrm>
            <a:off x="2768600" y="6489700"/>
            <a:ext cx="850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397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Television</a:t>
            </a:r>
          </a:p>
        </p:txBody>
      </p:sp>
      <p:sp>
        <p:nvSpPr>
          <p:cNvPr id="1040" name="TextBox 1"/>
          <p:cNvSpPr txBox="1"/>
          <p:nvPr/>
        </p:nvSpPr>
        <p:spPr>
          <a:xfrm>
            <a:off x="7289800" y="6527800"/>
            <a:ext cx="20574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397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This</a:t>
            </a:r>
            <a:r>
              <a:rPr lang="en-US" altLang="zh-CN" sz="139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7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Class:</a:t>
            </a:r>
            <a:r>
              <a:rPr lang="en-US" altLang="zh-CN" sz="139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7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Focuses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397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Mostly</a:t>
            </a:r>
            <a:r>
              <a:rPr lang="en-US" altLang="zh-CN" sz="139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7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139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7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Smartphones!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78000" y="3187700"/>
            <a:ext cx="5854700" cy="3860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74700" y="1905000"/>
            <a:ext cx="152400" cy="67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1003300" y="1117600"/>
            <a:ext cx="5702300" cy="152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114300" algn="l"/>
              </a:tabLst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Android Growth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June 2014, 1 billion active Android users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1.25 million apps on the Android app market 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1117600" y="2743200"/>
            <a:ext cx="127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1460500" y="2717800"/>
            <a:ext cx="49022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Games, organizers, banking, entertainment, etc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/>
          <p:nvPr/>
        </p:nvSpPr>
        <p:spPr>
          <a:xfrm>
            <a:off x="1447800" y="3200400"/>
            <a:ext cx="7179945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5400" b="1" spc="-30" dirty="0" smtClean="0">
                <a:solidFill>
                  <a:srgbClr val="FF0000"/>
                </a:solidFill>
                <a:latin typeface="Calibri"/>
                <a:cs typeface="Calibri"/>
              </a:rPr>
              <a:t>Type of Android devices</a:t>
            </a:r>
            <a:endParaRPr sz="5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131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73500" y="2819400"/>
            <a:ext cx="5511800" cy="3111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46100" y="2120900"/>
            <a:ext cx="1270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397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397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889000" y="1282700"/>
            <a:ext cx="5969000" cy="185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Android Wearables: Smartwatches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114300" algn="l"/>
              </a:tabLst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Minimal UI, at‐a‐glance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114300" algn="l"/>
              </a:tabLst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Mostly notifications, Not </a:t>
            </a:r>
          </a:p>
          <a:p>
            <a:pPr>
              <a:lnSpc>
                <a:spcPts val="2300"/>
              </a:lnSpc>
              <a:tabLst>
                <a:tab pos="114300" algn="l"/>
              </a:tabLst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full functionality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889000" y="3378200"/>
            <a:ext cx="127000" cy="2565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1231900" y="3352800"/>
            <a:ext cx="2209800" cy="262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Voice Commands, 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phone calls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Directions, texts, run 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apps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Heart Rate monitor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Count Steps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Wireless charging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86100" y="4011386"/>
            <a:ext cx="3886200" cy="2921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36600" y="1689100"/>
            <a:ext cx="152400" cy="1104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1003300" y="825500"/>
            <a:ext cx="7010400" cy="203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76200" algn="l"/>
              </a:tabLst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Android Wearables: Google Glass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Head‐mounted display, displays information, touch‐free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Example application: Records babies life steps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Features: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1079500" y="2946400"/>
            <a:ext cx="127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032" name="TextBox 1"/>
          <p:cNvSpPr txBox="1"/>
          <p:nvPr/>
        </p:nvSpPr>
        <p:spPr>
          <a:xfrm>
            <a:off x="1422400" y="2908300"/>
            <a:ext cx="74422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Touchpad (on side), camera for photoes video, display, voice commands</a:t>
            </a:r>
          </a:p>
        </p:txBody>
      </p:sp>
      <p:sp>
        <p:nvSpPr>
          <p:cNvPr id="1033" name="TextBox 1"/>
          <p:cNvSpPr txBox="1"/>
          <p:nvPr/>
        </p:nvSpPr>
        <p:spPr>
          <a:xfrm>
            <a:off x="736600" y="3340100"/>
            <a:ext cx="15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034" name="TextBox 1"/>
          <p:cNvSpPr txBox="1"/>
          <p:nvPr/>
        </p:nvSpPr>
        <p:spPr>
          <a:xfrm>
            <a:off x="1079500" y="3302000"/>
            <a:ext cx="67945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Google recently announced discontinuing Google Glass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376</Words>
  <Application>Microsoft Office PowerPoint</Application>
  <PresentationFormat>Custom</PresentationFormat>
  <Paragraphs>439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SimSun</vt:lpstr>
      <vt:lpstr>StarSymbol</vt:lpstr>
      <vt:lpstr>Arial</vt:lpstr>
      <vt:lpstr>Calibri</vt:lpstr>
      <vt:lpstr>Corbel</vt:lpstr>
      <vt:lpstr>DejaVu Sans</vt:lpstr>
      <vt:lpstr>Times New Roman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admin-mente</cp:lastModifiedBy>
  <cp:revision>22</cp:revision>
  <dcterms:created xsi:type="dcterms:W3CDTF">2006-08-16T00:00:00Z</dcterms:created>
  <dcterms:modified xsi:type="dcterms:W3CDTF">2015-04-13T09:04:21Z</dcterms:modified>
</cp:coreProperties>
</file>